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74" r:id="rId3"/>
    <p:sldId id="272" r:id="rId4"/>
    <p:sldId id="273" r:id="rId5"/>
    <p:sldId id="258" r:id="rId6"/>
    <p:sldId id="259" r:id="rId7"/>
    <p:sldId id="276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75" r:id="rId16"/>
    <p:sldId id="267" r:id="rId17"/>
    <p:sldId id="277" r:id="rId1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3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37C963-50AE-4027-8A96-73CEA00963F3}" type="datetimeFigureOut">
              <a:rPr lang="zh-TW" altLang="en-US" smtClean="0"/>
              <a:pPr/>
              <a:t>2016/8/28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AB2543-A68A-4A1B-B538-570325FB4EE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41032824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AB2543-A68A-4A1B-B538-570325FB4EE5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564034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2016/8/28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2016/8/28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2016/8/28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2016/8/28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2016/8/28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2016/8/28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2016/8/28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2016/8/28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2016/8/28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2016/8/28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2016/8/28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pPr/>
              <a:t>2016/8/28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2XrEv9eazcM" TargetMode="External"/><Relationship Id="rId2" Type="http://schemas.openxmlformats.org/officeDocument/2006/relationships/hyperlink" Target="https://www.youtube.com/watch?v=dIJ7JmTBl5o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hyperlink" Target="https://www.youtube.com/watch?v=3CpeOMy3-fE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en-US" sz="5400" dirty="0" smtClean="0">
                <a:latin typeface="標楷體" pitchFamily="65" charset="-120"/>
                <a:ea typeface="標楷體" pitchFamily="65" charset="-120"/>
              </a:rPr>
              <a:t>台灣情歌兩首</a:t>
            </a:r>
            <a:endParaRPr lang="zh-TW" altLang="en-US" sz="54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1403648" y="2492896"/>
            <a:ext cx="6400800" cy="1752600"/>
          </a:xfrm>
        </p:spPr>
        <p:txBody>
          <a:bodyPr>
            <a:normAutofit/>
          </a:bodyPr>
          <a:lstStyle/>
          <a:p>
            <a:r>
              <a:rPr lang="zh-TW" altLang="en-US" sz="28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  <a:cs typeface="+mj-cs"/>
              </a:rPr>
              <a:t>作者</a:t>
            </a:r>
            <a:r>
              <a:rPr lang="en-US" altLang="zh-TW" sz="28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  <a:cs typeface="+mj-cs"/>
              </a:rPr>
              <a:t>:</a:t>
            </a:r>
            <a:r>
              <a:rPr lang="zh-TW" altLang="en-US" sz="28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  <a:cs typeface="+mj-cs"/>
              </a:rPr>
              <a:t>黃</a:t>
            </a:r>
            <a:r>
              <a:rPr lang="zh-TW" altLang="en-US" sz="28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  <a:cs typeface="+mj-cs"/>
              </a:rPr>
              <a:t>叔璥</a:t>
            </a:r>
            <a:r>
              <a:rPr lang="en-US" altLang="zh-TW" sz="28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  <a:cs typeface="+mj-cs"/>
              </a:rPr>
              <a:t>(</a:t>
            </a:r>
            <a:r>
              <a:rPr lang="zh-TW" altLang="en-US" sz="28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  <a:cs typeface="+mj-cs"/>
              </a:rPr>
              <a:t>ㄐㄧㄥˇ</a:t>
            </a:r>
            <a:r>
              <a:rPr lang="en-US" altLang="zh-TW" sz="28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  <a:cs typeface="+mj-cs"/>
              </a:rPr>
              <a:t>)</a:t>
            </a:r>
            <a:r>
              <a:rPr lang="zh-TW" altLang="en-US" sz="28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  <a:cs typeface="+mj-cs"/>
              </a:rPr>
              <a:t> 、李</a:t>
            </a:r>
            <a:r>
              <a:rPr lang="zh-TW" altLang="en-US" sz="28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  <a:cs typeface="+mj-cs"/>
              </a:rPr>
              <a:t>臨</a:t>
            </a:r>
            <a:r>
              <a:rPr lang="zh-TW" altLang="en-US" sz="28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  <a:cs typeface="+mj-cs"/>
              </a:rPr>
              <a:t>秋</a:t>
            </a:r>
            <a:endParaRPr lang="en-US" altLang="zh-TW" sz="28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748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望春風  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李臨秋</a:t>
            </a:r>
            <a:endParaRPr lang="zh-TW" altLang="en-US" sz="24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獨夜無伴守燈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下，清風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對面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吹，</a:t>
            </a:r>
            <a:br>
              <a:rPr lang="zh-TW" altLang="en-US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十七八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歲未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出嫁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遇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著少年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家，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en-US" dirty="0">
                <a:latin typeface="標楷體" pitchFamily="65" charset="-120"/>
                <a:ea typeface="標楷體" pitchFamily="65" charset="-120"/>
              </a:rPr>
            </a:b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果然標緻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面肉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白，誰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家人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子弟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?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en-US" dirty="0">
                <a:latin typeface="標楷體" pitchFamily="65" charset="-120"/>
                <a:ea typeface="標楷體" pitchFamily="65" charset="-120"/>
              </a:rPr>
            </a:b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想要問伊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驚歹勢，心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內彈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琵琶。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en-US" dirty="0">
                <a:latin typeface="標楷體" pitchFamily="65" charset="-120"/>
                <a:ea typeface="標楷體" pitchFamily="65" charset="-120"/>
              </a:rPr>
            </a:b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en-US" dirty="0">
                <a:latin typeface="標楷體" pitchFamily="65" charset="-120"/>
                <a:ea typeface="標楷體" pitchFamily="65" charset="-120"/>
              </a:rPr>
            </a:b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想要郎君做尪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婿，意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愛在心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內，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en-US" dirty="0">
                <a:latin typeface="標楷體" pitchFamily="65" charset="-120"/>
                <a:ea typeface="標楷體" pitchFamily="65" charset="-120"/>
              </a:rPr>
            </a:b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等待何時君來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採，青春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花當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開，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en-US" dirty="0">
                <a:latin typeface="標楷體" pitchFamily="65" charset="-120"/>
                <a:ea typeface="標楷體" pitchFamily="65" charset="-120"/>
              </a:rPr>
            </a:b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聽見外面有人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來，開門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加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看覓，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en-US" dirty="0">
                <a:latin typeface="標楷體" pitchFamily="65" charset="-120"/>
                <a:ea typeface="標楷體" pitchFamily="65" charset="-120"/>
              </a:rPr>
            </a:b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月娘笑阮憨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大獃，乎風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騙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不知。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4864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四、注釋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①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崩山八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社：後改稱蓬山八社，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大甲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東社、大甲西社、日南社、雙寮舍、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宛里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社、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貓盂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社、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房裡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社、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吞霄社等八個平埔部落的總稱均屬平埔族的道卡斯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族：依據位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在大甲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依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康熙五十六年 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(1717) 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成書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《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諸羅縣志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》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「山川總圖」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所示，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崩山八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社位於後龍溪與大甲溪之間，地域約今台中市大甲、外埔，以及苗栗縣苑裡、通宵一帶。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76373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7504" y="260648"/>
            <a:ext cx="8856984" cy="5865515"/>
          </a:xfrm>
        </p:spPr>
        <p:txBody>
          <a:bodyPr/>
          <a:lstStyle/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②嘮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葉嗼賓呀離乃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嘮：先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以漢字直擬歌謠語音，再將其意釋為漢文。台灣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平埔足目前除葛瑪蘭族、邵族、巴則海族上勉強保存一些活的母語文化之外，其餘各族的母語多已喪失殆盡；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&lt;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番俗六考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&gt;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所錄平埔族歌謠的語音，今日已無法考探其意義，僅能依循漢譯略知其內容大要。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③懷：思念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④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故爾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：所以才會如此。指鳥鳴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聲及風吹竹聲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誤認為情人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到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訪。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⑤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遇：李臨秋晚年多次指出此字當念ㄌㄥ，以壯瞬間巧遇所產生的驚豔感。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41586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88640"/>
            <a:ext cx="8507288" cy="64807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⑥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標緻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：容貌俊秀。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⑦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歹勢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：羞慚貌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⑧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琵琶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：為中國傳統的撥弦樂器，起源於古波斯國。此處用以形容女子因心生愛慕而心緒不寧。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⑨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尪婿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：尪，或做「翁」，丈夫也。台語呼妻曰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某」，並以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尪婿」和稱夫妻。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⑩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看覓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查看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⑪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月娘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月亮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⑫</a:t>
            </a:r>
            <a:r>
              <a:rPr lang="zh-TW" altLang="en-US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戇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大</a:t>
            </a:r>
            <a:r>
              <a:rPr lang="zh-TW" altLang="en-US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獃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戇，癡愚憨直。獃，同呆。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戇大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獃，極言癡傻之狀。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⑬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乎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：被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……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9884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五、賞析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980728"/>
            <a:ext cx="8910736" cy="5760640"/>
          </a:xfrm>
        </p:spPr>
        <p:txBody>
          <a:bodyPr>
            <a:noAutofit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zh-TW" altLang="en-US" sz="1600" dirty="0" smtClean="0">
                <a:latin typeface="標楷體" pitchFamily="65" charset="-120"/>
                <a:ea typeface="標楷體" pitchFamily="65" charset="-120"/>
              </a:rPr>
              <a:t>         </a:t>
            </a:r>
            <a:r>
              <a:rPr lang="zh-TW" altLang="en-US" sz="3500" dirty="0" smtClean="0">
                <a:latin typeface="標楷體" pitchFamily="65" charset="-120"/>
                <a:ea typeface="標楷體" pitchFamily="65" charset="-120"/>
              </a:rPr>
              <a:t>一、</a:t>
            </a:r>
            <a:r>
              <a:rPr lang="zh-TW" altLang="en-US" sz="2200" dirty="0" smtClean="0">
                <a:latin typeface="標楷體" pitchFamily="65" charset="-120"/>
                <a:ea typeface="標楷體" pitchFamily="65" charset="-120"/>
              </a:rPr>
              <a:t>平埔族</a:t>
            </a:r>
            <a:r>
              <a:rPr lang="zh-TW" altLang="en-US" sz="2200" dirty="0">
                <a:latin typeface="標楷體" pitchFamily="65" charset="-120"/>
                <a:ea typeface="標楷體" pitchFamily="65" charset="-120"/>
              </a:rPr>
              <a:t>稱未婚男子為「麻達」，其往往於夜間以鼻蕭、</a:t>
            </a:r>
            <a:r>
              <a:rPr lang="zh-TW" altLang="zh-TW" sz="2200" dirty="0">
                <a:latin typeface="標楷體" pitchFamily="65" charset="-120"/>
                <a:ea typeface="標楷體" pitchFamily="65" charset="-120"/>
              </a:rPr>
              <a:t>口琴</a:t>
            </a:r>
            <a:r>
              <a:rPr lang="zh-TW" altLang="en-US" sz="2200" dirty="0">
                <a:latin typeface="標楷體" pitchFamily="65" charset="-120"/>
                <a:ea typeface="標楷體" pitchFamily="65" charset="-120"/>
              </a:rPr>
              <a:t>向心儀女子</a:t>
            </a:r>
            <a:r>
              <a:rPr lang="zh-TW" altLang="zh-TW" sz="2200" dirty="0">
                <a:latin typeface="標楷體" pitchFamily="65" charset="-120"/>
                <a:ea typeface="標楷體" pitchFamily="65" charset="-120"/>
              </a:rPr>
              <a:t>傳情達意</a:t>
            </a:r>
            <a:r>
              <a:rPr lang="zh-TW" altLang="en-US" sz="2200" dirty="0">
                <a:latin typeface="標楷體" pitchFamily="65" charset="-120"/>
                <a:ea typeface="標楷體" pitchFamily="65" charset="-120"/>
              </a:rPr>
              <a:t>，女子則可留宿以所鍾情之男子。明末陳第</a:t>
            </a:r>
            <a:r>
              <a:rPr lang="en-US" altLang="zh-TW" sz="2200" dirty="0">
                <a:latin typeface="標楷體" pitchFamily="65" charset="-120"/>
                <a:ea typeface="標楷體" pitchFamily="65" charset="-120"/>
              </a:rPr>
              <a:t>&lt;</a:t>
            </a:r>
            <a:r>
              <a:rPr lang="zh-TW" altLang="en-US" sz="2200" dirty="0">
                <a:latin typeface="標楷體" pitchFamily="65" charset="-120"/>
                <a:ea typeface="標楷體" pitchFamily="65" charset="-120"/>
              </a:rPr>
              <a:t>東番記</a:t>
            </a:r>
            <a:r>
              <a:rPr lang="en-US" altLang="zh-TW" sz="2200" dirty="0">
                <a:latin typeface="標楷體" pitchFamily="65" charset="-120"/>
                <a:ea typeface="標楷體" pitchFamily="65" charset="-120"/>
              </a:rPr>
              <a:t>&gt;</a:t>
            </a:r>
            <a:r>
              <a:rPr lang="zh-TW" altLang="en-US" sz="2200" dirty="0">
                <a:latin typeface="標楷體" pitchFamily="65" charset="-120"/>
                <a:ea typeface="標楷體" pitchFamily="65" charset="-120"/>
              </a:rPr>
              <a:t>即言</a:t>
            </a:r>
            <a:r>
              <a:rPr lang="en-US" altLang="zh-TW" sz="2200" dirty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2200" dirty="0">
                <a:latin typeface="標楷體" pitchFamily="65" charset="-120"/>
                <a:ea typeface="標楷體" pitchFamily="65" charset="-120"/>
              </a:rPr>
              <a:t>「娶則視女子可室者，遺人遺瑪瑙珠雙，女子不受則已；受，夜造其家，不乎門，彈口琴挑之。</a:t>
            </a:r>
            <a:r>
              <a:rPr lang="en-US" altLang="zh-TW" sz="2200" dirty="0">
                <a:latin typeface="標楷體" pitchFamily="65" charset="-120"/>
                <a:ea typeface="標楷體" pitchFamily="65" charset="-120"/>
              </a:rPr>
              <a:t>……</a:t>
            </a:r>
            <a:r>
              <a:rPr lang="zh-TW" altLang="en-US" sz="2200" dirty="0">
                <a:latin typeface="標楷體" pitchFamily="65" charset="-120"/>
                <a:ea typeface="標楷體" pitchFamily="65" charset="-120"/>
              </a:rPr>
              <a:t>女聞，納宿，未明徑去，不見女父母。自是宵來晨去必以星，累歲月不改。產子女，婦始往婿家迎婿，如親迎，婿使見女父母，遂家其家，養女父母終身」。由此可見平埔青年男女情感熱烈、自由婚配的愛情觀，與中國社會</a:t>
            </a:r>
            <a:r>
              <a:rPr lang="zh-TW" altLang="zh-TW" sz="2200" dirty="0">
                <a:latin typeface="標楷體" pitchFamily="65" charset="-120"/>
                <a:ea typeface="標楷體" pitchFamily="65" charset="-120"/>
              </a:rPr>
              <a:t>「 </a:t>
            </a:r>
            <a:r>
              <a:rPr lang="zh-TW" altLang="en-US" sz="2200" dirty="0">
                <a:latin typeface="標楷體" pitchFamily="65" charset="-120"/>
                <a:ea typeface="標楷體" pitchFamily="65" charset="-120"/>
              </a:rPr>
              <a:t>父母之命、媒約之言</a:t>
            </a:r>
            <a:r>
              <a:rPr lang="zh-TW" altLang="zh-TW" sz="2200" dirty="0">
                <a:latin typeface="標楷體" pitchFamily="65" charset="-120"/>
                <a:ea typeface="標楷體" pitchFamily="65" charset="-120"/>
              </a:rPr>
              <a:t>」</a:t>
            </a:r>
            <a:r>
              <a:rPr lang="zh-TW" altLang="en-US" sz="2200" dirty="0">
                <a:latin typeface="標楷體" pitchFamily="65" charset="-120"/>
                <a:ea typeface="標楷體" pitchFamily="65" charset="-120"/>
              </a:rPr>
              <a:t>的婚配方式，以及講究「六禮」</a:t>
            </a:r>
            <a:r>
              <a:rPr lang="en-US" altLang="zh-TW" sz="2200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200" dirty="0">
                <a:latin typeface="標楷體" pitchFamily="65" charset="-120"/>
                <a:ea typeface="標楷體" pitchFamily="65" charset="-120"/>
              </a:rPr>
              <a:t>納采、問名、納吉、納徵、請期、親迎</a:t>
            </a:r>
            <a:r>
              <a:rPr lang="en-US" altLang="zh-TW" sz="2200" dirty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200" dirty="0">
                <a:latin typeface="標楷體" pitchFamily="65" charset="-120"/>
                <a:ea typeface="標楷體" pitchFamily="65" charset="-120"/>
              </a:rPr>
              <a:t>的繁縟婚俗大異其趣。</a:t>
            </a:r>
            <a:endParaRPr lang="en-US" altLang="zh-TW" sz="2200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97998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Autofit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zh-TW" altLang="en-US" sz="2800" dirty="0" smtClean="0"/>
              <a:t>       </a:t>
            </a:r>
            <a:r>
              <a:rPr lang="zh-TW" altLang="en-US" sz="3500" dirty="0" smtClean="0">
                <a:latin typeface="標楷體" pitchFamily="65" charset="-120"/>
                <a:ea typeface="標楷體" pitchFamily="65" charset="-120"/>
              </a:rPr>
              <a:t>二、  </a:t>
            </a:r>
            <a:r>
              <a:rPr lang="zh-TW" altLang="zh-TW" sz="2800" dirty="0" smtClean="0">
                <a:latin typeface="標楷體" pitchFamily="65" charset="-120"/>
                <a:ea typeface="標楷體" pitchFamily="65" charset="-120"/>
              </a:rPr>
              <a:t>崩山</a:t>
            </a:r>
            <a:r>
              <a:rPr lang="zh-TW" altLang="zh-TW" sz="2800" dirty="0">
                <a:latin typeface="標楷體" pitchFamily="65" charset="-120"/>
                <a:ea typeface="標楷體" pitchFamily="65" charset="-120"/>
              </a:rPr>
              <a:t>八社〈情歌〉是一首頗具修辭技巧的閨怨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情歌，以</a:t>
            </a:r>
            <a:r>
              <a:rPr lang="zh-TW" altLang="zh-TW" sz="2800" dirty="0">
                <a:latin typeface="標楷體" pitchFamily="65" charset="-120"/>
                <a:ea typeface="標楷體" pitchFamily="65" charset="-120"/>
              </a:rPr>
              <a:t>夜間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聽歌聲起興，</a:t>
            </a:r>
            <a:r>
              <a:rPr lang="zh-TW" altLang="zh-TW" sz="2800" dirty="0">
                <a:latin typeface="標楷體" pitchFamily="65" charset="-120"/>
                <a:ea typeface="標楷體" pitchFamily="65" charset="-120"/>
              </a:rPr>
              <a:t>透露麻達習慣於「夜間」以鼻簫、口琴傳情達意的訊息。 「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夜間聽歌聲</a:t>
            </a:r>
            <a:r>
              <a:rPr lang="zh-TW" altLang="zh-TW" sz="2800" dirty="0">
                <a:latin typeface="標楷體" pitchFamily="65" charset="-120"/>
                <a:ea typeface="標楷體" pitchFamily="65" charset="-120"/>
              </a:rPr>
              <a:t>」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起興，透露麻達慣於夜間以鼻簫、口琴傳情的訊息。</a:t>
            </a:r>
            <a:r>
              <a:rPr lang="zh-TW" altLang="zh-TW" sz="2800" dirty="0">
                <a:latin typeface="標楷體" pitchFamily="65" charset="-120"/>
                <a:ea typeface="標楷體" pitchFamily="65" charset="-120"/>
              </a:rPr>
              <a:t> 「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夜間</a:t>
            </a:r>
            <a:r>
              <a:rPr lang="zh-TW" altLang="zh-TW" sz="2800" dirty="0">
                <a:latin typeface="標楷體" pitchFamily="65" charset="-120"/>
                <a:ea typeface="標楷體" pitchFamily="65" charset="-120"/>
              </a:rPr>
              <a:t>」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由不遠處傳來陣陣低沉的情歌，女子因從前</a:t>
            </a:r>
            <a:r>
              <a:rPr lang="zh-TW" altLang="zh-TW" sz="2800" dirty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夜造其家</a:t>
            </a:r>
            <a:r>
              <a:rPr lang="zh-TW" altLang="zh-TW" sz="2800" dirty="0">
                <a:latin typeface="標楷體" pitchFamily="65" charset="-120"/>
                <a:ea typeface="標楷體" pitchFamily="65" charset="-120"/>
              </a:rPr>
              <a:t> 」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的男子已許久未至，而觸動獨臥子女傷情心悶，以至</a:t>
            </a:r>
            <a:r>
              <a:rPr lang="zh-TW" altLang="zh-TW" sz="2800" dirty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懷人心切</a:t>
            </a:r>
            <a:r>
              <a:rPr lang="zh-TW" altLang="zh-TW" sz="2800" dirty="0">
                <a:latin typeface="標楷體" pitchFamily="65" charset="-120"/>
                <a:ea typeface="標楷體" pitchFamily="65" charset="-120"/>
              </a:rPr>
              <a:t>」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，當聽見</a:t>
            </a:r>
            <a:r>
              <a:rPr lang="zh-TW" altLang="zh-TW" sz="2800" dirty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鳥鳴聲</a:t>
            </a:r>
            <a:r>
              <a:rPr lang="zh-TW" altLang="zh-TW" sz="2800" dirty="0">
                <a:latin typeface="標楷體" pitchFamily="65" charset="-120"/>
                <a:ea typeface="標楷體" pitchFamily="65" charset="-120"/>
              </a:rPr>
              <a:t> 」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即下意識以為</a:t>
            </a:r>
            <a:r>
              <a:rPr lang="zh-TW" altLang="zh-TW" sz="2800" dirty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舊人來訪</a:t>
            </a:r>
            <a:r>
              <a:rPr lang="zh-TW" altLang="zh-TW" sz="2800" dirty="0">
                <a:latin typeface="標楷體" pitchFamily="65" charset="-120"/>
                <a:ea typeface="標楷體" pitchFamily="65" charset="-120"/>
              </a:rPr>
              <a:t>」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，趕緊起身開門相迎，才發現原來是風吹竹枝的聲音。</a:t>
            </a:r>
            <a:r>
              <a:rPr lang="en-US" altLang="zh-TW" sz="2800" dirty="0"/>
              <a:t/>
            </a:r>
            <a:br>
              <a:rPr lang="en-US" altLang="zh-TW" sz="2800" dirty="0"/>
            </a:b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646883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16632"/>
            <a:ext cx="8424936" cy="6264696"/>
          </a:xfrm>
        </p:spPr>
        <p:txBody>
          <a:bodyPr>
            <a:norm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TW" altLang="en-US" sz="2800" dirty="0" smtClean="0"/>
              <a:t>　　</a:t>
            </a:r>
            <a:r>
              <a:rPr lang="zh-TW" altLang="en-US" sz="3500" dirty="0" smtClean="0">
                <a:latin typeface="標楷體" pitchFamily="65" charset="-120"/>
                <a:ea typeface="標楷體" pitchFamily="65" charset="-120"/>
              </a:rPr>
              <a:t>三、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崩山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八社的情感表現巧妙自然，令人讀之趣味橫生，與元人王實</a:t>
            </a:r>
            <a:r>
              <a:rPr lang="en-US" altLang="zh-TW" sz="2800" dirty="0">
                <a:latin typeface="標楷體" pitchFamily="65" charset="-120"/>
                <a:ea typeface="標楷體" pitchFamily="65" charset="-120"/>
              </a:rPr>
              <a:t>《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西廂記</a:t>
            </a:r>
            <a:r>
              <a:rPr lang="en-US" altLang="zh-TW" sz="2800" dirty="0">
                <a:latin typeface="標楷體" pitchFamily="65" charset="-120"/>
                <a:ea typeface="標楷體" pitchFamily="65" charset="-120"/>
              </a:rPr>
              <a:t>》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中描寫張生與崔鶯鶯愛情故事的詩歌：</a:t>
            </a:r>
            <a:r>
              <a:rPr lang="zh-TW" altLang="zh-TW" sz="2800" dirty="0">
                <a:latin typeface="標楷體" pitchFamily="65" charset="-120"/>
                <a:ea typeface="標楷體" pitchFamily="65" charset="-120"/>
              </a:rPr>
              <a:t> 「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待月西廂下，迎風戶半開；隔牆花影動，疑是玉人來</a:t>
            </a:r>
            <a:r>
              <a:rPr lang="zh-TW" altLang="zh-TW" sz="2800" dirty="0">
                <a:latin typeface="標楷體" pitchFamily="65" charset="-120"/>
                <a:ea typeface="標楷體" pitchFamily="65" charset="-120"/>
              </a:rPr>
              <a:t>」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，以及李臨秋詞作</a:t>
            </a:r>
            <a:r>
              <a:rPr lang="en-US" altLang="zh-TW" sz="2800" dirty="0">
                <a:latin typeface="標楷體" pitchFamily="65" charset="-120"/>
                <a:ea typeface="標楷體" pitchFamily="65" charset="-120"/>
              </a:rPr>
              <a:t>&lt;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望春風</a:t>
            </a:r>
            <a:r>
              <a:rPr lang="en-US" altLang="zh-TW" sz="2800" dirty="0">
                <a:latin typeface="標楷體" pitchFamily="65" charset="-120"/>
                <a:ea typeface="標楷體" pitchFamily="65" charset="-120"/>
              </a:rPr>
              <a:t>&gt;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zh-TW" sz="2800" dirty="0">
                <a:latin typeface="標楷體" pitchFamily="65" charset="-120"/>
                <a:ea typeface="標楷體" pitchFamily="65" charset="-120"/>
              </a:rPr>
              <a:t> 「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聽見外面有人來，開門加看覓，月娘笑阮戇大獃，呼風騙不知！</a:t>
            </a:r>
            <a:r>
              <a:rPr lang="zh-TW" altLang="zh-TW" sz="2800" dirty="0">
                <a:latin typeface="標楷體" pitchFamily="65" charset="-120"/>
                <a:ea typeface="標楷體" pitchFamily="65" charset="-120"/>
              </a:rPr>
              <a:t> 」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三首愛情歌詩均描繪毒夜無伴的思緒以及</a:t>
            </a:r>
            <a:r>
              <a:rPr lang="zh-TW" altLang="zh-TW" sz="2800" dirty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呼風騙不知</a:t>
            </a:r>
            <a:r>
              <a:rPr lang="zh-TW" altLang="zh-TW" sz="2800" dirty="0">
                <a:latin typeface="標楷體" pitchFamily="65" charset="-120"/>
                <a:ea typeface="標楷體" pitchFamily="65" charset="-120"/>
              </a:rPr>
              <a:t>」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的癡怨苦楚，意境高度相似，均將少女心動壞人的情思描寫得淋漓盡致</a:t>
            </a:r>
            <a:r>
              <a:rPr lang="zh-TW" altLang="en-US" sz="2800" dirty="0"/>
              <a:t>。</a:t>
            </a:r>
            <a:endParaRPr lang="en-US" altLang="zh-TW" sz="2800" dirty="0"/>
          </a:p>
          <a:p>
            <a:pPr marL="0" indent="0">
              <a:buNone/>
            </a:pPr>
            <a:r>
              <a:rPr lang="zh-TW" altLang="en-US" sz="2800" dirty="0" smtClean="0"/>
              <a:t>　　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21728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7504" y="260648"/>
            <a:ext cx="8928992" cy="63367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600" dirty="0"/>
              <a:t>　</a:t>
            </a:r>
            <a:r>
              <a:rPr lang="zh-TW" altLang="en-US" sz="3600" dirty="0" smtClean="0"/>
              <a:t>　</a:t>
            </a:r>
            <a:r>
              <a:rPr lang="zh-TW" altLang="en-US" sz="3500" dirty="0" smtClean="0">
                <a:latin typeface="標楷體" pitchFamily="65" charset="-120"/>
                <a:ea typeface="標楷體" pitchFamily="65" charset="-120"/>
              </a:rPr>
              <a:t>四、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人類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的思想或有時代、環境、個人的差異，情感卻具備千古通同、無分畛域的普遍性。</a:t>
            </a:r>
            <a:endParaRPr lang="en-US" altLang="zh-TW" sz="2800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　　崩山八社則是十八世紀初文名始萌的道卡斯族歌謠，跨越時代、族群、母語、知識、文明水平的鴻溝，同樣畫龍點情地表達出少女對思慕對象含蓄而溫柔的期待，呈現藝術高度的普遍性。詩歌原為言情訹之作，性靈情韻原無古、今、文、野之別，情歌更是人心情感的自然發顯，民間詩人只要具備表現內心情思的能力，透過動人的淺白文字或唇印和歌的詩化過程，皆可成就不朽的詩篇。</a:t>
            </a:r>
          </a:p>
        </p:txBody>
      </p:sp>
    </p:spTree>
    <p:extLst>
      <p:ext uri="{BB962C8B-B14F-4D97-AF65-F5344CB8AC3E}">
        <p14:creationId xmlns:p14="http://schemas.microsoft.com/office/powerpoint/2010/main" xmlns="" val="3765496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0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台灣情歌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崩山八社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</a:t>
            </a:r>
            <a:br>
              <a:rPr lang="en-US" altLang="zh-TW" dirty="0" smtClean="0">
                <a:latin typeface="標楷體" pitchFamily="65" charset="-120"/>
                <a:ea typeface="標楷體" pitchFamily="65" charset="-120"/>
              </a:rPr>
            </a:br>
            <a:r>
              <a:rPr lang="en-US" altLang="zh-TW" sz="3600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3600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sz="3100" dirty="0">
                <a:latin typeface="標楷體" pitchFamily="65" charset="-120"/>
                <a:ea typeface="標楷體" pitchFamily="65" charset="-120"/>
                <a:cs typeface="+mn-cs"/>
              </a:rPr>
              <a:t>一、</a:t>
            </a:r>
            <a:r>
              <a:rPr lang="zh-TW" altLang="en-US" sz="3100" dirty="0" smtClean="0">
                <a:latin typeface="標楷體" pitchFamily="65" charset="-120"/>
                <a:ea typeface="標楷體" pitchFamily="65" charset="-120"/>
                <a:cs typeface="+mn-cs"/>
              </a:rPr>
              <a:t>作者</a:t>
            </a:r>
            <a:r>
              <a:rPr lang="en-US" altLang="zh-TW" sz="3100" dirty="0" smtClean="0">
                <a:latin typeface="標楷體" pitchFamily="65" charset="-120"/>
                <a:ea typeface="標楷體" pitchFamily="65" charset="-120"/>
                <a:cs typeface="+mn-cs"/>
              </a:rPr>
              <a:t>:</a:t>
            </a:r>
            <a:r>
              <a:rPr lang="zh-TW" altLang="en-US" sz="3100" dirty="0" smtClean="0">
                <a:latin typeface="標楷體" pitchFamily="65" charset="-120"/>
                <a:ea typeface="標楷體" pitchFamily="65" charset="-120"/>
                <a:cs typeface="+mn-cs"/>
              </a:rPr>
              <a:t>黃</a:t>
            </a:r>
            <a:r>
              <a:rPr lang="zh-TW" altLang="en-US" sz="3100" dirty="0">
                <a:latin typeface="標楷體" pitchFamily="65" charset="-120"/>
                <a:ea typeface="標楷體" pitchFamily="65" charset="-120"/>
                <a:cs typeface="+mn-cs"/>
              </a:rPr>
              <a:t>叔璥</a:t>
            </a:r>
            <a:r>
              <a:rPr lang="en-US" altLang="zh-TW" sz="3100" dirty="0">
                <a:latin typeface="標楷體" pitchFamily="65" charset="-120"/>
                <a:ea typeface="標楷體" pitchFamily="65" charset="-120"/>
                <a:cs typeface="+mn-cs"/>
              </a:rPr>
              <a:t>(</a:t>
            </a:r>
            <a:r>
              <a:rPr lang="zh-TW" altLang="en-US" sz="3100" dirty="0">
                <a:latin typeface="標楷體" pitchFamily="65" charset="-120"/>
                <a:ea typeface="標楷體" pitchFamily="65" charset="-120"/>
                <a:cs typeface="+mn-cs"/>
              </a:rPr>
              <a:t>ㄐㄧㄥˇ</a:t>
            </a:r>
            <a:r>
              <a:rPr lang="en-US" altLang="zh-TW" sz="3100" dirty="0" smtClean="0">
                <a:latin typeface="標楷體" pitchFamily="65" charset="-120"/>
                <a:ea typeface="標楷體" pitchFamily="65" charset="-120"/>
                <a:cs typeface="+mn-cs"/>
              </a:rPr>
              <a:t>)</a:t>
            </a:r>
            <a:endParaRPr lang="zh-TW" altLang="en-US" sz="3100" dirty="0">
              <a:latin typeface="標楷體" pitchFamily="65" charset="-120"/>
              <a:ea typeface="標楷體" pitchFamily="65" charset="-120"/>
              <a:cs typeface="+mn-cs"/>
            </a:endParaRPr>
          </a:p>
        </p:txBody>
      </p:sp>
      <p:sp>
        <p:nvSpPr>
          <p:cNvPr id="5" name="副標題 6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TW" altLang="en-US" dirty="0" smtClean="0">
                <a:solidFill>
                  <a:schemeClr val="tx1"/>
                </a:solidFill>
              </a:rPr>
              <a:t>　</a:t>
            </a:r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黃</a:t>
            </a:r>
            <a:r>
              <a:rPr lang="zh-TW" altLang="en-US" sz="26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叔</a:t>
            </a:r>
            <a:r>
              <a:rPr lang="zh-TW" altLang="en-US" sz="2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璥</a:t>
            </a:r>
            <a:r>
              <a:rPr lang="en-US" altLang="zh-TW" sz="2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6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ㄐㄧㄥˇ</a:t>
            </a:r>
            <a:r>
              <a:rPr lang="en-US" altLang="zh-TW" sz="2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（</a:t>
            </a:r>
            <a:r>
              <a:rPr lang="en-US" altLang="zh-TW" sz="2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1682</a:t>
            </a:r>
            <a:r>
              <a:rPr lang="zh-TW" altLang="en-US" sz="2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2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~1785</a:t>
            </a:r>
            <a:r>
              <a:rPr lang="zh-TW" altLang="en-US" sz="2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年）字園圃，晚號篤齋，順天府大興縣人（今河北省大興縣），擔任巡台御史兩年有餘，期間將在台灣的見聞完寫成</a:t>
            </a:r>
            <a:r>
              <a:rPr lang="en-US" altLang="zh-TW" sz="2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«</a:t>
            </a:r>
            <a:r>
              <a:rPr lang="zh-TW" altLang="en-US" sz="2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台海使槎錄</a:t>
            </a:r>
            <a:r>
              <a:rPr lang="en-US" altLang="zh-TW" sz="2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»</a:t>
            </a:r>
            <a:r>
              <a:rPr lang="zh-TW" altLang="en-US" sz="26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（槎ㄔ</a:t>
            </a:r>
            <a:r>
              <a:rPr lang="zh-TW" altLang="en-US" sz="2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ㄚˊ），全書分為</a:t>
            </a:r>
            <a:r>
              <a:rPr lang="en-US" altLang="zh-TW" sz="2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&lt;</a:t>
            </a:r>
            <a:r>
              <a:rPr lang="zh-TW" altLang="en-US" sz="2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赤崁筆談</a:t>
            </a:r>
            <a:r>
              <a:rPr lang="en-US" altLang="zh-TW" sz="2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&gt;</a:t>
            </a:r>
            <a:r>
              <a:rPr lang="zh-TW" altLang="en-US" sz="2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四卷</a:t>
            </a:r>
            <a:r>
              <a:rPr lang="en-US" altLang="zh-TW" sz="2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&lt;</a:t>
            </a:r>
            <a:r>
              <a:rPr lang="zh-TW" altLang="en-US" sz="2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番俗六考</a:t>
            </a:r>
            <a:r>
              <a:rPr lang="en-US" altLang="zh-TW" sz="2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&gt;</a:t>
            </a:r>
            <a:r>
              <a:rPr lang="zh-TW" altLang="en-US" sz="2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三卷及</a:t>
            </a:r>
            <a:r>
              <a:rPr lang="en-US" altLang="zh-TW" sz="2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&lt;</a:t>
            </a:r>
            <a:r>
              <a:rPr lang="zh-TW" altLang="en-US" sz="2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番俗雜記</a:t>
            </a:r>
            <a:r>
              <a:rPr lang="en-US" altLang="zh-TW" sz="2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&gt;</a:t>
            </a:r>
            <a:r>
              <a:rPr lang="zh-TW" altLang="en-US" sz="2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一卷，其中以</a:t>
            </a:r>
            <a:r>
              <a:rPr lang="en-US" altLang="zh-TW" sz="2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&lt;</a:t>
            </a:r>
            <a:r>
              <a:rPr lang="zh-TW" altLang="en-US" sz="2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番俗六考</a:t>
            </a:r>
            <a:r>
              <a:rPr lang="en-US" altLang="zh-TW" sz="2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&gt;</a:t>
            </a:r>
            <a:r>
              <a:rPr lang="zh-TW" altLang="en-US" sz="2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最具價值，</a:t>
            </a:r>
            <a:r>
              <a:rPr lang="en-US" altLang="zh-TW" sz="2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26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«</a:t>
            </a:r>
            <a:r>
              <a:rPr lang="zh-TW" altLang="en-US" sz="2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四庫全書</a:t>
            </a:r>
            <a:r>
              <a:rPr lang="en-US" altLang="zh-TW" sz="26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»</a:t>
            </a:r>
            <a:r>
              <a:rPr lang="zh-TW" altLang="en-US" sz="2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既稱美</a:t>
            </a:r>
            <a:r>
              <a:rPr lang="en-US" altLang="zh-TW" sz="2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&lt;</a:t>
            </a:r>
            <a:r>
              <a:rPr lang="zh-TW" altLang="en-US" sz="2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番俗六考</a:t>
            </a:r>
            <a:r>
              <a:rPr lang="en-US" altLang="zh-TW" sz="2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&gt;</a:t>
            </a:r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600" dirty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TW" altLang="en-US" sz="2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於諸番情勢</a:t>
            </a:r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」</a:t>
            </a:r>
            <a:r>
              <a:rPr lang="zh-TW" altLang="en-US" sz="2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，尤為賅備，成為後人研究清初台灣原住民族的重要史料，其後的台灣諸方志有關台灣原住民族風的記載，大多引用</a:t>
            </a:r>
            <a:r>
              <a:rPr lang="en-US" altLang="zh-TW" sz="2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&lt;</a:t>
            </a:r>
            <a:r>
              <a:rPr lang="zh-TW" altLang="en-US" sz="2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番</a:t>
            </a:r>
            <a:r>
              <a:rPr lang="zh-TW" altLang="en-US" sz="26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俗六</a:t>
            </a:r>
            <a:r>
              <a:rPr lang="zh-TW" altLang="en-US" sz="2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考</a:t>
            </a:r>
            <a:r>
              <a:rPr lang="en-US" altLang="zh-TW" sz="2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&gt;</a:t>
            </a:r>
            <a:r>
              <a:rPr lang="zh-TW" altLang="en-US" sz="2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的調查。</a:t>
            </a:r>
            <a:endParaRPr lang="en-US" altLang="zh-TW" sz="26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20272" y="188640"/>
            <a:ext cx="1687264" cy="2274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58174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圖片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44008" y="3573016"/>
            <a:ext cx="4202602" cy="2952328"/>
          </a:xfrm>
          <a:prstGeom prst="rect">
            <a:avLst/>
          </a:prstGeom>
        </p:spPr>
      </p:pic>
      <p:sp>
        <p:nvSpPr>
          <p:cNvPr id="12" name="矩形 11"/>
          <p:cNvSpPr/>
          <p:nvPr/>
        </p:nvSpPr>
        <p:spPr>
          <a:xfrm>
            <a:off x="395536" y="456778"/>
            <a:ext cx="4754426" cy="3116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3500" dirty="0" smtClean="0"/>
              <a:t>     </a:t>
            </a:r>
            <a:r>
              <a:rPr lang="zh-TW" altLang="en-US" sz="3500" dirty="0" smtClean="0">
                <a:latin typeface="標楷體" pitchFamily="65" charset="-120"/>
                <a:ea typeface="標楷體" pitchFamily="65" charset="-120"/>
              </a:rPr>
              <a:t>一、   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&lt;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番俗六考</a:t>
            </a:r>
            <a:r>
              <a:rPr lang="en-US" altLang="zh-TW" sz="2400" dirty="0">
                <a:latin typeface="標楷體" pitchFamily="65" charset="-120"/>
                <a:ea typeface="標楷體" pitchFamily="65" charset="-120"/>
              </a:rPr>
              <a:t>&gt;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亦著錄三十四首原住民歌謠，成為台灣原住民歌謠採集、著錄的先河，崩山八社</a:t>
            </a:r>
            <a:r>
              <a:rPr lang="en-US" altLang="zh-TW" sz="2400" dirty="0">
                <a:latin typeface="標楷體" pitchFamily="65" charset="-120"/>
                <a:ea typeface="標楷體" pitchFamily="65" charset="-120"/>
              </a:rPr>
              <a:t>&lt;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情歌</a:t>
            </a:r>
            <a:r>
              <a:rPr lang="en-US" altLang="zh-TW" sz="2400" dirty="0">
                <a:latin typeface="標楷體" pitchFamily="65" charset="-120"/>
                <a:ea typeface="標楷體" pitchFamily="65" charset="-120"/>
              </a:rPr>
              <a:t>&gt;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即為其頗具代表性的一首。</a:t>
            </a:r>
            <a:endParaRPr lang="en-US" altLang="zh-TW" sz="2400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50935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548680"/>
            <a:ext cx="8712968" cy="619268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3500" dirty="0" smtClean="0">
                <a:latin typeface="標楷體" pitchFamily="65" charset="-120"/>
                <a:ea typeface="標楷體" pitchFamily="65" charset="-120"/>
              </a:rPr>
              <a:t>二、 </a:t>
            </a:r>
            <a:r>
              <a:rPr lang="zh-TW" altLang="en-US" sz="28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傳統</a:t>
            </a:r>
            <a:r>
              <a:rPr lang="zh-TW" altLang="en-US" sz="28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歌謠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純粹是先民的集體創作，往往因演唱著的個人主觀情感，而率性地重加詮釋，再其未被知識界採集、寫定之前，其詞、曲往往變動不拘，因而並無故定的詞、曲作者。</a:t>
            </a:r>
            <a:endParaRPr lang="en-US" altLang="zh-TW" sz="2800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TW" altLang="en-US" sz="2800" dirty="0" smtClean="0"/>
              <a:t>  </a:t>
            </a:r>
            <a:r>
              <a:rPr lang="zh-TW" altLang="en-US" sz="3500" dirty="0" smtClean="0">
                <a:latin typeface="標楷體" pitchFamily="65" charset="-120"/>
                <a:ea typeface="標楷體" pitchFamily="65" charset="-120"/>
              </a:rPr>
              <a:t>三、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崩山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八社</a:t>
            </a:r>
            <a:r>
              <a:rPr lang="en-US" altLang="zh-TW" sz="2800" dirty="0">
                <a:latin typeface="標楷體" pitchFamily="65" charset="-120"/>
                <a:ea typeface="標楷體" pitchFamily="65" charset="-120"/>
              </a:rPr>
              <a:t>&lt;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情歌</a:t>
            </a:r>
            <a:r>
              <a:rPr lang="en-US" altLang="zh-TW" sz="2800" dirty="0">
                <a:latin typeface="標楷體" pitchFamily="65" charset="-120"/>
                <a:ea typeface="標楷體" pitchFamily="65" charset="-120"/>
              </a:rPr>
              <a:t>&gt;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的寫定者是黃叔璥，然黃淑璥巡台最北僅及沙轆社（今台中市沙鹿區），因此，該首歌謠採集者應是當日崩山八社的通識或駐台的低階官僚</a:t>
            </a:r>
          </a:p>
          <a:p>
            <a:pPr>
              <a:lnSpc>
                <a:spcPct val="150000"/>
              </a:lnSpc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2704464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82514" y="620688"/>
            <a:ext cx="8928992" cy="648072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TW" altLang="en-US" dirty="0" smtClean="0"/>
              <a:t>　　</a:t>
            </a:r>
            <a:r>
              <a:rPr lang="zh-TW" altLang="en-US" sz="26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李臨秋</a:t>
            </a:r>
            <a:r>
              <a:rPr lang="en-US" altLang="zh-TW" sz="26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(1909</a:t>
            </a:r>
            <a:r>
              <a:rPr lang="zh-TW" altLang="en-US" sz="26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26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~1979</a:t>
            </a:r>
            <a:r>
              <a:rPr lang="zh-TW" altLang="en-US" sz="26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26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600" dirty="0">
                <a:latin typeface="標楷體" pitchFamily="65" charset="-120"/>
                <a:ea typeface="標楷體" pitchFamily="65" charset="-120"/>
              </a:rPr>
              <a:t>台北市人，</a:t>
            </a:r>
            <a:r>
              <a:rPr lang="en-US" altLang="zh-TW" sz="2600" dirty="0">
                <a:latin typeface="標楷體" pitchFamily="65" charset="-120"/>
                <a:ea typeface="標楷體" pitchFamily="65" charset="-120"/>
              </a:rPr>
              <a:t>1930</a:t>
            </a:r>
            <a:r>
              <a:rPr lang="zh-TW" altLang="en-US" sz="2600" dirty="0">
                <a:latin typeface="標楷體" pitchFamily="65" charset="-120"/>
                <a:ea typeface="標楷體" pitchFamily="65" charset="-120"/>
              </a:rPr>
              <a:t>年代台灣流行文化代表人物。</a:t>
            </a:r>
            <a:r>
              <a:rPr lang="en-US" altLang="zh-TW" sz="2600" dirty="0">
                <a:latin typeface="標楷體" pitchFamily="65" charset="-120"/>
                <a:ea typeface="標楷體" pitchFamily="65" charset="-120"/>
              </a:rPr>
              <a:t>1923</a:t>
            </a:r>
            <a:r>
              <a:rPr lang="zh-TW" altLang="en-US" sz="2600" dirty="0">
                <a:latin typeface="標楷體" pitchFamily="65" charset="-120"/>
                <a:ea typeface="標楷體" pitchFamily="65" charset="-120"/>
              </a:rPr>
              <a:t>年於「大龍峒公學校」</a:t>
            </a:r>
            <a:r>
              <a:rPr lang="en-US" altLang="zh-TW" sz="2600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600" dirty="0">
                <a:latin typeface="標楷體" pitchFamily="65" charset="-120"/>
                <a:ea typeface="標楷體" pitchFamily="65" charset="-120"/>
              </a:rPr>
              <a:t>峒，音ㄊㄨㄥˊ</a:t>
            </a:r>
            <a:r>
              <a:rPr lang="en-US" altLang="zh-TW" sz="2600" dirty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600" dirty="0">
                <a:latin typeface="標楷體" pitchFamily="65" charset="-120"/>
                <a:ea typeface="標楷體" pitchFamily="65" charset="-120"/>
              </a:rPr>
              <a:t>（今台北市大同區大龍國小）畢業後，進入當時台北台灣最著名的娛樂場所</a:t>
            </a:r>
            <a:r>
              <a:rPr lang="zh-TW" altLang="en-US" sz="26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「第一劇場」</a:t>
            </a:r>
            <a:r>
              <a:rPr lang="zh-TW" altLang="en-US" sz="26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及「永樂座」</a:t>
            </a:r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服務</a:t>
            </a:r>
            <a:r>
              <a:rPr lang="zh-TW" altLang="en-US" sz="2600" dirty="0">
                <a:latin typeface="標楷體" pitchFamily="65" charset="-120"/>
                <a:ea typeface="標楷體" pitchFamily="65" charset="-120"/>
              </a:rPr>
              <a:t>，培養其對流行文化的敏銳觀察力</a:t>
            </a:r>
            <a:r>
              <a:rPr lang="en-US" altLang="zh-TW" sz="2600" dirty="0">
                <a:latin typeface="標楷體" pitchFamily="65" charset="-120"/>
                <a:ea typeface="標楷體" pitchFamily="65" charset="-120"/>
              </a:rPr>
              <a:t>;</a:t>
            </a:r>
            <a:r>
              <a:rPr lang="zh-TW" altLang="en-US" sz="2600" dirty="0">
                <a:latin typeface="標楷體" pitchFamily="65" charset="-120"/>
                <a:ea typeface="標楷體" pitchFamily="65" charset="-120"/>
              </a:rPr>
              <a:t>期間並努力修習傳統漢文，</a:t>
            </a:r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好學不倦，使</a:t>
            </a:r>
            <a:r>
              <a:rPr lang="zh-TW" altLang="en-US" sz="2600" dirty="0">
                <a:latin typeface="標楷體" pitchFamily="65" charset="-120"/>
                <a:ea typeface="標楷體" pitchFamily="65" charset="-120"/>
              </a:rPr>
              <a:t>其雖僅有公學校學歷，卻具備深厚的文學</a:t>
            </a:r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涵養，是</a:t>
            </a:r>
            <a:r>
              <a:rPr lang="zh-TW" altLang="en-US" sz="2600" dirty="0">
                <a:latin typeface="標楷體" pitchFamily="65" charset="-120"/>
                <a:ea typeface="標楷體" pitchFamily="65" charset="-120"/>
              </a:rPr>
              <a:t>其日後由茶房躍</a:t>
            </a:r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為著名作</a:t>
            </a:r>
            <a:r>
              <a:rPr lang="zh-TW" altLang="en-US" sz="2600" dirty="0">
                <a:latin typeface="標楷體" pitchFamily="65" charset="-120"/>
                <a:ea typeface="標楷體" pitchFamily="65" charset="-120"/>
              </a:rPr>
              <a:t>詞家的主要關鍵。</a:t>
            </a:r>
            <a:r>
              <a:rPr lang="en-US" altLang="zh-TW" sz="2600" dirty="0">
                <a:latin typeface="標楷體" pitchFamily="65" charset="-120"/>
                <a:ea typeface="標楷體" pitchFamily="65" charset="-120"/>
              </a:rPr>
              <a:t>1932</a:t>
            </a:r>
            <a:r>
              <a:rPr lang="zh-TW" altLang="en-US" sz="2600" dirty="0">
                <a:latin typeface="標楷體" pitchFamily="65" charset="-120"/>
                <a:ea typeface="標楷體" pitchFamily="65" charset="-120"/>
              </a:rPr>
              <a:t>年，先以電影宣傳曲</a:t>
            </a:r>
            <a:r>
              <a:rPr lang="en-US" altLang="zh-TW" sz="2600" dirty="0">
                <a:latin typeface="標楷體" pitchFamily="65" charset="-120"/>
                <a:ea typeface="標楷體" pitchFamily="65" charset="-120"/>
              </a:rPr>
              <a:t>&lt;</a:t>
            </a:r>
            <a:r>
              <a:rPr lang="zh-TW" altLang="en-US" sz="2600" dirty="0">
                <a:latin typeface="標楷體" pitchFamily="65" charset="-120"/>
                <a:ea typeface="標楷體" pitchFamily="65" charset="-120"/>
              </a:rPr>
              <a:t>懺悔</a:t>
            </a:r>
            <a:r>
              <a:rPr lang="en-US" altLang="zh-TW" sz="2600" dirty="0">
                <a:latin typeface="標楷體" pitchFamily="65" charset="-120"/>
                <a:ea typeface="標楷體" pitchFamily="65" charset="-120"/>
              </a:rPr>
              <a:t>&gt;</a:t>
            </a:r>
            <a:r>
              <a:rPr lang="zh-TW" altLang="en-US" sz="2600" dirty="0"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z="2600" dirty="0" smtClean="0">
                <a:latin typeface="標楷體" pitchFamily="65" charset="-120"/>
                <a:ea typeface="標楷體" pitchFamily="65" charset="-120"/>
              </a:rPr>
              <a:t>&lt;</a:t>
            </a:r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娼門賢</a:t>
            </a:r>
            <a:r>
              <a:rPr lang="zh-TW" altLang="en-US" sz="2600" dirty="0">
                <a:latin typeface="標楷體" pitchFamily="65" charset="-120"/>
                <a:ea typeface="標楷體" pitchFamily="65" charset="-120"/>
              </a:rPr>
              <a:t>母</a:t>
            </a:r>
            <a:r>
              <a:rPr lang="en-US" altLang="zh-TW" sz="2600" dirty="0">
                <a:latin typeface="標楷體" pitchFamily="65" charset="-120"/>
                <a:ea typeface="標楷體" pitchFamily="65" charset="-120"/>
              </a:rPr>
              <a:t>&gt;</a:t>
            </a:r>
            <a:r>
              <a:rPr lang="zh-TW" altLang="en-US" sz="2600" dirty="0">
                <a:latin typeface="標楷體" pitchFamily="65" charset="-120"/>
                <a:ea typeface="標楷體" pitchFamily="65" charset="-120"/>
              </a:rPr>
              <a:t>進入流行樂壇，</a:t>
            </a:r>
            <a:r>
              <a:rPr lang="en-US" altLang="zh-TW" sz="26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1933</a:t>
            </a:r>
            <a:r>
              <a:rPr lang="zh-TW" altLang="en-US" sz="2600" dirty="0">
                <a:latin typeface="標楷體" pitchFamily="65" charset="-120"/>
                <a:ea typeface="標楷體" pitchFamily="65" charset="-120"/>
              </a:rPr>
              <a:t>年創作</a:t>
            </a:r>
            <a:r>
              <a:rPr lang="en-US" altLang="zh-TW" sz="26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&lt;</a:t>
            </a:r>
            <a:r>
              <a:rPr lang="zh-TW" altLang="en-US" sz="26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望春風</a:t>
            </a:r>
            <a:r>
              <a:rPr lang="en-US" altLang="zh-TW" sz="26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&gt;</a:t>
            </a:r>
            <a:r>
              <a:rPr lang="zh-TW" altLang="en-US" sz="2600" dirty="0">
                <a:latin typeface="標楷體" pitchFamily="65" charset="-120"/>
                <a:ea typeface="標楷體" pitchFamily="65" charset="-120"/>
              </a:rPr>
              <a:t>（鄧雨賢作曲），奠定其在台灣流行歌壇的地位。</a:t>
            </a:r>
            <a:endParaRPr lang="en-US" altLang="zh-TW" sz="2600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6542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620688"/>
            <a:ext cx="8964488" cy="655272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        其後</a:t>
            </a:r>
            <a:r>
              <a:rPr lang="en-US" altLang="zh-TW" sz="24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&lt;</a:t>
            </a:r>
            <a:r>
              <a:rPr lang="zh-TW" altLang="en-US" sz="24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  <a:hlinkClick r:id="rId2"/>
              </a:rPr>
              <a:t>四季紅</a:t>
            </a:r>
            <a:r>
              <a:rPr lang="en-US" altLang="zh-TW" sz="24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&gt;(</a:t>
            </a:r>
            <a:r>
              <a:rPr lang="en-US" altLang="zh-TW" sz="2400" dirty="0">
                <a:latin typeface="標楷體" pitchFamily="65" charset="-120"/>
                <a:ea typeface="標楷體" pitchFamily="65" charset="-120"/>
              </a:rPr>
              <a:t>1937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年，鄧雨賢作曲</a:t>
            </a:r>
            <a:r>
              <a:rPr lang="en-US" altLang="zh-TW" sz="2400" dirty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z="2400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24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&lt;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  <a:hlinkClick r:id="rId3"/>
              </a:rPr>
              <a:t>補</a:t>
            </a:r>
            <a:r>
              <a:rPr lang="zh-TW" altLang="en-US" sz="24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  <a:hlinkClick r:id="rId3"/>
              </a:rPr>
              <a:t>破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  <a:hlinkClick r:id="rId3"/>
              </a:rPr>
              <a:t>網</a:t>
            </a:r>
            <a:r>
              <a:rPr lang="en-US" altLang="zh-TW" sz="24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&gt;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（</a:t>
            </a:r>
            <a:r>
              <a:rPr lang="en-US" altLang="zh-TW" sz="2400" dirty="0">
                <a:latin typeface="標楷體" pitchFamily="65" charset="-120"/>
                <a:ea typeface="標楷體" pitchFamily="65" charset="-120"/>
              </a:rPr>
              <a:t>1948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年，王雲峰作曲）等名亦相繼問世。除了流行歌曲創作之外，也曾於</a:t>
            </a:r>
            <a:r>
              <a:rPr lang="en-US" altLang="zh-TW" sz="2400" dirty="0">
                <a:latin typeface="標楷體" pitchFamily="65" charset="-120"/>
                <a:ea typeface="標楷體" pitchFamily="65" charset="-120"/>
              </a:rPr>
              <a:t>1937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年將</a:t>
            </a:r>
            <a:r>
              <a:rPr lang="en-US" altLang="zh-TW" sz="2400" dirty="0">
                <a:latin typeface="標楷體" pitchFamily="65" charset="-120"/>
                <a:ea typeface="標楷體" pitchFamily="65" charset="-120"/>
              </a:rPr>
              <a:t>&lt;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  <a:hlinkClick r:id="rId4"/>
              </a:rPr>
              <a:t>望春風</a:t>
            </a:r>
            <a:r>
              <a:rPr lang="en-US" altLang="zh-TW" sz="2400" dirty="0">
                <a:latin typeface="標楷體" pitchFamily="65" charset="-120"/>
                <a:ea typeface="標楷體" pitchFamily="65" charset="-120"/>
              </a:rPr>
              <a:t>&gt;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，並以</a:t>
            </a:r>
            <a:r>
              <a:rPr lang="en-US" altLang="zh-TW" sz="2400" dirty="0">
                <a:latin typeface="標楷體" pitchFamily="65" charset="-120"/>
                <a:ea typeface="標楷體" pitchFamily="65" charset="-120"/>
              </a:rPr>
              <a:t>&lt;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望春風</a:t>
            </a:r>
            <a:r>
              <a:rPr lang="en-US" altLang="zh-TW" sz="2400" dirty="0">
                <a:latin typeface="標楷體" pitchFamily="65" charset="-120"/>
                <a:ea typeface="標楷體" pitchFamily="65" charset="-120"/>
              </a:rPr>
              <a:t>&gt;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為電影主題歌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，翌年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元月在永樂座首映，造成極大的轟動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       </a:t>
            </a:r>
            <a:endParaRPr lang="zh-TW" altLang="en-US" sz="2400" dirty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96136" y="2708920"/>
            <a:ext cx="2713484" cy="3617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48364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552" y="476672"/>
            <a:ext cx="8229600" cy="452596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     </a:t>
            </a:r>
            <a:r>
              <a:rPr lang="en-US" altLang="zh-TW" sz="2600" dirty="0" smtClean="0">
                <a:latin typeface="標楷體" pitchFamily="65" charset="-120"/>
                <a:ea typeface="標楷體" pitchFamily="65" charset="-120"/>
              </a:rPr>
              <a:t>1950</a:t>
            </a:r>
            <a:r>
              <a:rPr lang="zh-TW" altLang="en-US" sz="2600" dirty="0">
                <a:latin typeface="標楷體" pitchFamily="65" charset="-120"/>
                <a:ea typeface="標楷體" pitchFamily="65" charset="-120"/>
              </a:rPr>
              <a:t>年代之後，因不滿政府的語言政策及歌曲審查制度而封筆淡出，直到</a:t>
            </a:r>
            <a:r>
              <a:rPr lang="en-US" altLang="zh-TW" sz="2600" dirty="0">
                <a:latin typeface="標楷體" pitchFamily="65" charset="-120"/>
                <a:ea typeface="標楷體" pitchFamily="65" charset="-120"/>
              </a:rPr>
              <a:t>1977</a:t>
            </a:r>
            <a:r>
              <a:rPr lang="zh-TW" altLang="en-US" sz="2600" dirty="0">
                <a:latin typeface="標楷體" pitchFamily="65" charset="-120"/>
                <a:ea typeface="標楷體" pitchFamily="65" charset="-120"/>
              </a:rPr>
              <a:t>年，才在電子音樂家林二教授積極地找尋、說服下，將</a:t>
            </a:r>
            <a:r>
              <a:rPr lang="en-US" altLang="zh-TW" sz="2600" dirty="0">
                <a:latin typeface="標楷體" pitchFamily="65" charset="-120"/>
                <a:ea typeface="標楷體" pitchFamily="65" charset="-120"/>
              </a:rPr>
              <a:t>&lt;</a:t>
            </a:r>
            <a:r>
              <a:rPr lang="zh-TW" altLang="en-US" sz="2600" dirty="0">
                <a:latin typeface="標楷體" pitchFamily="65" charset="-120"/>
                <a:ea typeface="標楷體" pitchFamily="65" charset="-120"/>
              </a:rPr>
              <a:t>相思梅</a:t>
            </a:r>
            <a:r>
              <a:rPr lang="en-US" altLang="zh-TW" sz="2600" dirty="0">
                <a:latin typeface="標楷體" pitchFamily="65" charset="-120"/>
                <a:ea typeface="標楷體" pitchFamily="65" charset="-120"/>
              </a:rPr>
              <a:t>&gt;</a:t>
            </a:r>
            <a:r>
              <a:rPr lang="zh-TW" altLang="en-US" sz="2600" dirty="0"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z="2600" dirty="0">
                <a:latin typeface="標楷體" pitchFamily="65" charset="-120"/>
                <a:ea typeface="標楷體" pitchFamily="65" charset="-120"/>
              </a:rPr>
              <a:t> &lt;</a:t>
            </a:r>
            <a:r>
              <a:rPr lang="zh-TW" altLang="en-US" sz="2600" dirty="0">
                <a:latin typeface="標楷體" pitchFamily="65" charset="-120"/>
                <a:ea typeface="標楷體" pitchFamily="65" charset="-120"/>
              </a:rPr>
              <a:t>小陽春</a:t>
            </a:r>
            <a:r>
              <a:rPr lang="en-US" altLang="zh-TW" sz="2600" dirty="0">
                <a:latin typeface="標楷體" pitchFamily="65" charset="-120"/>
                <a:ea typeface="標楷體" pitchFamily="65" charset="-120"/>
              </a:rPr>
              <a:t>&gt;</a:t>
            </a:r>
            <a:r>
              <a:rPr lang="zh-TW" altLang="en-US" sz="2600" dirty="0"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z="2600" dirty="0">
                <a:latin typeface="標楷體" pitchFamily="65" charset="-120"/>
                <a:ea typeface="標楷體" pitchFamily="65" charset="-120"/>
              </a:rPr>
              <a:t> &lt;</a:t>
            </a:r>
            <a:r>
              <a:rPr lang="zh-TW" altLang="en-US" sz="2600" dirty="0">
                <a:latin typeface="標楷體" pitchFamily="65" charset="-120"/>
                <a:ea typeface="標楷體" pitchFamily="65" charset="-120"/>
              </a:rPr>
              <a:t>半暝行</a:t>
            </a:r>
            <a:r>
              <a:rPr lang="en-US" altLang="zh-TW" sz="2600" dirty="0">
                <a:latin typeface="標楷體" pitchFamily="65" charset="-120"/>
                <a:ea typeface="標楷體" pitchFamily="65" charset="-120"/>
              </a:rPr>
              <a:t> &gt;</a:t>
            </a:r>
            <a:r>
              <a:rPr lang="zh-TW" altLang="en-US" sz="2600" dirty="0">
                <a:latin typeface="標楷體" pitchFamily="65" charset="-120"/>
                <a:ea typeface="標楷體" pitchFamily="65" charset="-120"/>
              </a:rPr>
              <a:t>等舊作加以譜曲問世。綜觀李臨秋的作品，</a:t>
            </a:r>
            <a:r>
              <a:rPr lang="zh-TW" altLang="en-US" sz="26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情感細膩豐富、用字貼切而饒富生趣</a:t>
            </a:r>
            <a:r>
              <a:rPr lang="zh-TW" altLang="en-US" sz="2600" dirty="0">
                <a:latin typeface="標楷體" pitchFamily="65" charset="-120"/>
                <a:ea typeface="標楷體" pitchFamily="65" charset="-120"/>
              </a:rPr>
              <a:t>，處處流露鄉土、活潑、口語的民間歌謠氣質。</a:t>
            </a:r>
          </a:p>
          <a:p>
            <a:pPr>
              <a:lnSpc>
                <a:spcPct val="150000"/>
              </a:lnSpc>
            </a:pPr>
            <a:endParaRPr lang="zh-TW" altLang="en-US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1795222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二、題解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560" y="1484784"/>
            <a:ext cx="8229600" cy="4997152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TW" altLang="en-US" dirty="0" smtClean="0"/>
              <a:t>　　</a:t>
            </a:r>
            <a:r>
              <a:rPr lang="zh-TW" altLang="en-US" sz="26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歌謠</a:t>
            </a:r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是文學的寶庫，也是透析、建構庶民生活史的重要史料，主要有</a:t>
            </a:r>
            <a:r>
              <a:rPr lang="zh-TW" altLang="en-US" sz="26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傳統歌謠、創作歌謠</a:t>
            </a:r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之分。傳統歌謠的精神風格，書寫於鄉土風味的新歌謠。情歌是歌謠最主要的題材，世界各民族的歌謠均以情歌為大宗。本文將介紹崩山八社</a:t>
            </a:r>
            <a:r>
              <a:rPr lang="en-US" altLang="zh-TW" sz="2600" dirty="0" smtClean="0">
                <a:latin typeface="標楷體" pitchFamily="65" charset="-120"/>
                <a:ea typeface="標楷體" pitchFamily="65" charset="-120"/>
              </a:rPr>
              <a:t>&lt;</a:t>
            </a:r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情歌</a:t>
            </a:r>
            <a:r>
              <a:rPr lang="en-US" altLang="zh-TW" sz="2600" dirty="0" smtClean="0">
                <a:latin typeface="標楷體" pitchFamily="65" charset="-120"/>
                <a:ea typeface="標楷體" pitchFamily="65" charset="-120"/>
              </a:rPr>
              <a:t>&gt;</a:t>
            </a:r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及李臨秋</a:t>
            </a:r>
            <a:r>
              <a:rPr lang="en-US" altLang="zh-TW" sz="2600" dirty="0" smtClean="0">
                <a:latin typeface="標楷體" pitchFamily="65" charset="-120"/>
                <a:ea typeface="標楷體" pitchFamily="65" charset="-120"/>
              </a:rPr>
              <a:t>&lt;</a:t>
            </a:r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望春風</a:t>
            </a:r>
            <a:r>
              <a:rPr lang="en-US" altLang="zh-TW" sz="2600" dirty="0" smtClean="0">
                <a:latin typeface="標楷體" pitchFamily="65" charset="-120"/>
                <a:ea typeface="標楷體" pitchFamily="65" charset="-120"/>
              </a:rPr>
              <a:t>&gt;</a:t>
            </a:r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兩首</a:t>
            </a:r>
            <a:r>
              <a:rPr lang="zh-TW" altLang="en-US" sz="2600" dirty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前者為</a:t>
            </a:r>
            <a:r>
              <a:rPr lang="zh-TW" altLang="en-US" sz="2600" dirty="0">
                <a:latin typeface="標楷體" pitchFamily="65" charset="-120"/>
                <a:ea typeface="標楷體" pitchFamily="65" charset="-120"/>
              </a:rPr>
              <a:t>十八</a:t>
            </a:r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世紀初台灣平埔族的傳統歌謠</a:t>
            </a:r>
            <a:r>
              <a:rPr lang="zh-TW" altLang="en-US" sz="2600" dirty="0">
                <a:latin typeface="標楷體" pitchFamily="65" charset="-120"/>
                <a:ea typeface="標楷體" pitchFamily="65" charset="-120"/>
              </a:rPr>
              <a:t>，後者為</a:t>
            </a:r>
            <a:r>
              <a:rPr lang="en-US" altLang="zh-TW" sz="2600" dirty="0">
                <a:latin typeface="標楷體" pitchFamily="65" charset="-120"/>
                <a:ea typeface="標楷體" pitchFamily="65" charset="-120"/>
              </a:rPr>
              <a:t>1930</a:t>
            </a:r>
            <a:r>
              <a:rPr lang="zh-TW" altLang="en-US" sz="2600" dirty="0">
                <a:latin typeface="標楷體" pitchFamily="65" charset="-120"/>
                <a:ea typeface="標楷體" pitchFamily="65" charset="-120"/>
              </a:rPr>
              <a:t>年代台語創作歌謠的重要</a:t>
            </a:r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作品。兩者情歌均使用平淺質樸的文句，來描摹少女曲折細緻的情感，對情愛心理的刻畫極為成功。</a:t>
            </a:r>
            <a:endParaRPr lang="zh-TW" altLang="en-US" sz="2600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36419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zh-TW" altLang="en-US" sz="5000" dirty="0" smtClean="0">
                <a:latin typeface="標楷體" pitchFamily="65" charset="-120"/>
                <a:ea typeface="標楷體" pitchFamily="65" charset="-120"/>
              </a:rPr>
              <a:t>三、原文    </a:t>
            </a:r>
            <a:r>
              <a:rPr lang="zh-TW" altLang="en-US" sz="2700" dirty="0" smtClean="0">
                <a:latin typeface="標楷體" pitchFamily="65" charset="-120"/>
                <a:ea typeface="標楷體" pitchFamily="65" charset="-120"/>
              </a:rPr>
              <a:t>崩山</a:t>
            </a:r>
            <a:r>
              <a:rPr lang="zh-TW" altLang="en-US" sz="2700" dirty="0">
                <a:latin typeface="標楷體" pitchFamily="65" charset="-120"/>
                <a:ea typeface="標楷體" pitchFamily="65" charset="-120"/>
              </a:rPr>
              <a:t>八社</a:t>
            </a:r>
            <a:r>
              <a:rPr lang="en-US" altLang="zh-TW" sz="2700" dirty="0">
                <a:latin typeface="標楷體" pitchFamily="65" charset="-120"/>
                <a:ea typeface="標楷體" pitchFamily="65" charset="-120"/>
              </a:rPr>
              <a:t>&lt;</a:t>
            </a:r>
            <a:r>
              <a:rPr lang="zh-TW" altLang="en-US" sz="2700" dirty="0">
                <a:latin typeface="標楷體" pitchFamily="65" charset="-120"/>
                <a:ea typeface="標楷體" pitchFamily="65" charset="-120"/>
              </a:rPr>
              <a:t>情歌</a:t>
            </a:r>
            <a:r>
              <a:rPr lang="en-US" altLang="zh-TW" sz="2700" dirty="0">
                <a:latin typeface="標楷體" pitchFamily="65" charset="-120"/>
                <a:ea typeface="標楷體" pitchFamily="65" charset="-120"/>
              </a:rPr>
              <a:t>&gt;</a:t>
            </a:r>
            <a:r>
              <a:rPr lang="zh-TW" altLang="en-US" sz="2700" dirty="0">
                <a:latin typeface="標楷體" pitchFamily="65" charset="-120"/>
                <a:ea typeface="標楷體" pitchFamily="65" charset="-120"/>
              </a:rPr>
              <a:t> 黃淑璥</a:t>
            </a:r>
            <a:r>
              <a:rPr lang="en-US" altLang="zh-TW" sz="3100" dirty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3100" dirty="0">
                <a:latin typeface="標楷體" pitchFamily="65" charset="-120"/>
                <a:ea typeface="標楷體" pitchFamily="65" charset="-120"/>
              </a:rPr>
            </a:br>
            <a:endParaRPr lang="zh-TW" altLang="en-US" sz="31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40768"/>
            <a:ext cx="8507288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沈</a:t>
            </a:r>
            <a:r>
              <a:rPr lang="zh-TW" altLang="en-US" sz="2600" dirty="0">
                <a:latin typeface="標楷體" pitchFamily="65" charset="-120"/>
                <a:ea typeface="標楷體" pitchFamily="65" charset="-120"/>
              </a:rPr>
              <a:t>耶嘮葉嗼賓呀離</a:t>
            </a:r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乃</a:t>
            </a:r>
            <a:r>
              <a:rPr lang="zh-TW" altLang="en-US" sz="2600" dirty="0">
                <a:latin typeface="標楷體" pitchFamily="65" charset="-120"/>
                <a:ea typeface="標楷體" pitchFamily="65" charset="-120"/>
              </a:rPr>
              <a:t>嘮</a:t>
            </a:r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（</a:t>
            </a:r>
            <a:r>
              <a:rPr lang="zh-TW" altLang="en-US" sz="2600" dirty="0">
                <a:latin typeface="標楷體" pitchFamily="65" charset="-120"/>
                <a:ea typeface="標楷體" pitchFamily="65" charset="-120"/>
              </a:rPr>
              <a:t>夜間聽歌聲）</a:t>
            </a:r>
          </a:p>
          <a:p>
            <a:pPr marL="0" indent="0">
              <a:buNone/>
            </a:pPr>
            <a:endParaRPr lang="en-US" altLang="zh-TW" sz="2600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末力</a:t>
            </a:r>
            <a:r>
              <a:rPr lang="zh-TW" altLang="en-US" sz="2600" dirty="0">
                <a:latin typeface="標楷體" pitchFamily="65" charset="-120"/>
                <a:ea typeface="標楷體" pitchFamily="65" charset="-120"/>
              </a:rPr>
              <a:t>㕭</a:t>
            </a:r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戈</a:t>
            </a:r>
            <a:r>
              <a:rPr lang="zh-TW" altLang="en-US" sz="2600" dirty="0">
                <a:latin typeface="標楷體" pitchFamily="65" charset="-120"/>
                <a:ea typeface="標楷體" pitchFamily="65" charset="-120"/>
              </a:rPr>
              <a:t>達些（我獨臥心悶）</a:t>
            </a:r>
          </a:p>
          <a:p>
            <a:pPr marL="0" indent="0">
              <a:buNone/>
            </a:pPr>
            <a:endParaRPr lang="en-US" altLang="zh-TW" sz="2600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2600" dirty="0">
                <a:latin typeface="標楷體" pitchFamily="65" charset="-120"/>
                <a:ea typeface="標楷體" pitchFamily="65" charset="-120"/>
              </a:rPr>
              <a:t>末里流希馬砌獨</a:t>
            </a:r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夏嘎喃</a:t>
            </a:r>
            <a:r>
              <a:rPr lang="zh-TW" altLang="en-US" sz="2600" dirty="0">
                <a:latin typeface="標楷體" pitchFamily="65" charset="-120"/>
                <a:ea typeface="標楷體" pitchFamily="65" charset="-120"/>
              </a:rPr>
              <a:t>（又聽鳥聲鳴，想是舊人來訪）</a:t>
            </a:r>
          </a:p>
          <a:p>
            <a:pPr marL="0" indent="0">
              <a:buNone/>
            </a:pPr>
            <a:endParaRPr lang="en-US" altLang="zh-TW" sz="2600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2600" dirty="0">
                <a:latin typeface="標楷體" pitchFamily="65" charset="-120"/>
                <a:ea typeface="標楷體" pitchFamily="65" charset="-120"/>
              </a:rPr>
              <a:t>達各犁目歇馬交嗄斗里（走起來看，卻是風吹竹聲）</a:t>
            </a:r>
          </a:p>
          <a:p>
            <a:pPr marL="0" indent="0">
              <a:buNone/>
            </a:pPr>
            <a:endParaRPr lang="en-US" altLang="zh-TW" sz="2600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2600" dirty="0">
                <a:latin typeface="標楷體" pitchFamily="65" charset="-120"/>
                <a:ea typeface="標楷體" pitchFamily="65" charset="-120"/>
              </a:rPr>
              <a:t>嗼下遙寧臨律嗼番噫嗄喃呀微（總是</a:t>
            </a:r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懷心切</a:t>
            </a:r>
            <a:r>
              <a:rPr lang="zh-TW" altLang="en-US" sz="2600" dirty="0">
                <a:latin typeface="標楷體" pitchFamily="65" charset="-120"/>
                <a:ea typeface="標楷體" pitchFamily="65" charset="-120"/>
              </a:rPr>
              <a:t>故爾）</a:t>
            </a:r>
          </a:p>
          <a:p>
            <a:pPr marL="0" indent="0">
              <a:buNone/>
            </a:pPr>
            <a:endParaRPr lang="en-US" altLang="zh-TW" sz="2400" dirty="0" smtClean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3289072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517</TotalTime>
  <Words>1196</Words>
  <Application>Microsoft Office PowerPoint</Application>
  <PresentationFormat>如螢幕大小 (4:3)</PresentationFormat>
  <Paragraphs>47</Paragraphs>
  <Slides>17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18" baseType="lpstr">
      <vt:lpstr>Office 佈景主題</vt:lpstr>
      <vt:lpstr>台灣情歌兩首</vt:lpstr>
      <vt:lpstr>台灣情歌(崩山八社)  一、作者:黃叔璥(ㄐㄧㄥˇ)</vt:lpstr>
      <vt:lpstr>投影片 3</vt:lpstr>
      <vt:lpstr>投影片 4</vt:lpstr>
      <vt:lpstr>投影片 5</vt:lpstr>
      <vt:lpstr>投影片 6</vt:lpstr>
      <vt:lpstr>投影片 7</vt:lpstr>
      <vt:lpstr>二、題解</vt:lpstr>
      <vt:lpstr>三、原文    崩山八社&lt;情歌&gt; 黃淑璥 </vt:lpstr>
      <vt:lpstr>望春風  李臨秋</vt:lpstr>
      <vt:lpstr>四、注釋</vt:lpstr>
      <vt:lpstr>投影片 12</vt:lpstr>
      <vt:lpstr>投影片 13</vt:lpstr>
      <vt:lpstr>五、賞析</vt:lpstr>
      <vt:lpstr>投影片 15</vt:lpstr>
      <vt:lpstr>投影片 16</vt:lpstr>
      <vt:lpstr>投影片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台灣情歌(兩首) 黃淑璥(ㄐㄧㄥˇ)、李林秋 </dc:title>
  <dc:creator>佑展</dc:creator>
  <cp:lastModifiedBy>JCT-MEM</cp:lastModifiedBy>
  <cp:revision>66</cp:revision>
  <dcterms:created xsi:type="dcterms:W3CDTF">2015-04-08T10:42:57Z</dcterms:created>
  <dcterms:modified xsi:type="dcterms:W3CDTF">2016-08-28T03:43:29Z</dcterms:modified>
</cp:coreProperties>
</file>